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6" r:id="rId3"/>
    <p:sldId id="256" r:id="rId4"/>
    <p:sldId id="257" r:id="rId5"/>
    <p:sldId id="258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60648"/>
            <a:ext cx="8352928" cy="619268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7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cracked bell never sound well</a:t>
            </a:r>
            <a:r>
              <a:rPr lang="en-US" sz="7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7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7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friend in court is better than a penny in purse</a:t>
            </a:r>
            <a:endParaRPr lang="ru-RU" sz="7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70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friend in need is a friend indeed. </a:t>
            </a:r>
            <a:endParaRPr lang="ru-RU" sz="7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379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44550286"/>
              </p:ext>
            </p:extLst>
          </p:nvPr>
        </p:nvGraphicFramePr>
        <p:xfrm>
          <a:off x="611560" y="692696"/>
          <a:ext cx="8208912" cy="559885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978553"/>
                <a:gridCol w="4230359"/>
              </a:tblGrid>
              <a:tr h="1556252">
                <a:tc>
                  <a:txBody>
                    <a:bodyPr/>
                    <a:lstStyle/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He says, "Mary will do it." </a:t>
                      </a:r>
                      <a:r>
                        <a:rPr lang="en-US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Он говорит: «Мария сделает это».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He says </a:t>
                      </a:r>
                      <a:r>
                        <a:rPr lang="en-US" sz="2400" u="sng" dirty="0">
                          <a:solidFill>
                            <a:schemeClr val="accent5"/>
                          </a:solidFill>
                          <a:effectLst/>
                        </a:rPr>
                        <a:t>that</a:t>
                      </a: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 Mary</a:t>
                      </a:r>
                      <a:r>
                        <a:rPr lang="ru-RU" sz="2400" dirty="0">
                          <a:solidFill>
                            <a:schemeClr val="accent5"/>
                          </a:solidFill>
                          <a:effectLst/>
                        </a:rPr>
                        <a:t> ….. </a:t>
                      </a: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it</a:t>
                      </a:r>
                      <a:r>
                        <a:rPr lang="ru-RU" sz="2400" dirty="0" smtClean="0">
                          <a:effectLst/>
                        </a:rPr>
                        <a:t>.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Он </a:t>
                      </a:r>
                      <a:r>
                        <a:rPr lang="ru-RU" sz="2400" dirty="0">
                          <a:effectLst/>
                        </a:rPr>
                        <a:t>говорит, что Мария сделает это.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</a:tr>
              <a:tr h="1556252">
                <a:tc>
                  <a:txBody>
                    <a:bodyPr/>
                    <a:lstStyle/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He </a:t>
                      </a:r>
                      <a:r>
                        <a:rPr lang="en-US" sz="2400" u="sng" dirty="0">
                          <a:solidFill>
                            <a:schemeClr val="accent5"/>
                          </a:solidFill>
                          <a:effectLst/>
                        </a:rPr>
                        <a:t>says to me</a:t>
                      </a:r>
                      <a:r>
                        <a:rPr lang="ru-RU" sz="2400" dirty="0">
                          <a:solidFill>
                            <a:schemeClr val="accent5"/>
                          </a:solidFill>
                          <a:effectLst/>
                        </a:rPr>
                        <a:t>, "</a:t>
                      </a: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I know it</a:t>
                      </a:r>
                      <a:r>
                        <a:rPr lang="ru-RU" sz="2400" dirty="0">
                          <a:solidFill>
                            <a:schemeClr val="accent5"/>
                          </a:solidFill>
                          <a:effectLst/>
                        </a:rPr>
                        <a:t>." 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 smtClean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Он </a:t>
                      </a:r>
                      <a:r>
                        <a:rPr lang="ru-RU" sz="2400" dirty="0">
                          <a:effectLst/>
                        </a:rPr>
                        <a:t>говорит мне: «Я знаю это».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accent5"/>
                          </a:solidFill>
                          <a:effectLst/>
                        </a:rPr>
                        <a:t>He </a:t>
                      </a:r>
                      <a:r>
                        <a:rPr lang="en-US" sz="2400" b="0" u="sng" dirty="0">
                          <a:solidFill>
                            <a:schemeClr val="accent5"/>
                          </a:solidFill>
                          <a:effectLst/>
                        </a:rPr>
                        <a:t>tells me</a:t>
                      </a:r>
                      <a:r>
                        <a:rPr lang="en-US" sz="2400" b="0" dirty="0">
                          <a:solidFill>
                            <a:schemeClr val="accent5"/>
                          </a:solidFill>
                          <a:effectLst/>
                        </a:rPr>
                        <a:t> that he…. it</a:t>
                      </a:r>
                      <a:r>
                        <a:rPr lang="ru-RU" sz="2400" b="0" dirty="0">
                          <a:solidFill>
                            <a:schemeClr val="accent5"/>
                          </a:solidFill>
                          <a:effectLst/>
                        </a:rPr>
                        <a:t>. </a:t>
                      </a:r>
                      <a:endParaRPr lang="en-US" sz="2400" b="0" dirty="0" smtClean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0" dirty="0" smtClean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Он </a:t>
                      </a:r>
                      <a:r>
                        <a:rPr lang="ru-RU" sz="2400" dirty="0">
                          <a:effectLst/>
                        </a:rPr>
                        <a:t>говорит мне, что он знает это.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</a:tr>
              <a:tr h="2360104">
                <a:tc>
                  <a:txBody>
                    <a:bodyPr/>
                    <a:lstStyle/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He </a:t>
                      </a:r>
                      <a:r>
                        <a:rPr lang="en-US" sz="2400" u="sng" dirty="0">
                          <a:solidFill>
                            <a:schemeClr val="accent5"/>
                          </a:solidFill>
                          <a:effectLst/>
                        </a:rPr>
                        <a:t>said to me</a:t>
                      </a:r>
                      <a:r>
                        <a:rPr lang="en-US" sz="2400" dirty="0">
                          <a:solidFill>
                            <a:schemeClr val="accent5"/>
                          </a:solidFill>
                          <a:effectLst/>
                        </a:rPr>
                        <a:t>: "I have seen you somewhere." 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r>
                        <a:rPr lang="ru-RU" sz="2400" dirty="0">
                          <a:effectLst/>
                        </a:rPr>
                        <a:t>Он сказал мне</a:t>
                      </a:r>
                      <a:r>
                        <a:rPr lang="en-US" sz="2400" dirty="0">
                          <a:effectLst/>
                        </a:rPr>
                        <a:t>: «</a:t>
                      </a:r>
                      <a:r>
                        <a:rPr lang="ru-RU" sz="2400" dirty="0">
                          <a:effectLst/>
                        </a:rPr>
                        <a:t>Я где</a:t>
                      </a:r>
                      <a:r>
                        <a:rPr lang="en-US" sz="2400" dirty="0">
                          <a:effectLst/>
                        </a:rPr>
                        <a:t>-</a:t>
                      </a:r>
                      <a:r>
                        <a:rPr lang="ru-RU" sz="2400" dirty="0">
                          <a:effectLst/>
                        </a:rPr>
                        <a:t>то видел</a:t>
                      </a:r>
                      <a:r>
                        <a:rPr lang="en-US" sz="2400" dirty="0">
                          <a:effectLst/>
                        </a:rPr>
                        <a:t>».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5"/>
                          </a:solidFill>
                          <a:effectLst/>
                        </a:rPr>
                        <a:t>He </a:t>
                      </a:r>
                      <a:r>
                        <a:rPr lang="en-US" sz="2400" b="1" u="sng" dirty="0">
                          <a:solidFill>
                            <a:schemeClr val="accent5"/>
                          </a:solidFill>
                          <a:effectLst/>
                        </a:rPr>
                        <a:t>told me</a:t>
                      </a:r>
                      <a:r>
                        <a:rPr lang="en-US" sz="2400" b="1" dirty="0">
                          <a:solidFill>
                            <a:schemeClr val="accent5"/>
                          </a:solidFill>
                          <a:effectLst/>
                        </a:rPr>
                        <a:t> </a:t>
                      </a:r>
                      <a:r>
                        <a:rPr lang="en-US" sz="2400" b="1" u="sng" dirty="0">
                          <a:solidFill>
                            <a:schemeClr val="accent5"/>
                          </a:solidFill>
                          <a:effectLst/>
                        </a:rPr>
                        <a:t>that</a:t>
                      </a:r>
                      <a:r>
                        <a:rPr lang="en-US" sz="2400" b="1" dirty="0">
                          <a:solidFill>
                            <a:schemeClr val="accent5"/>
                          </a:solidFill>
                          <a:effectLst/>
                        </a:rPr>
                        <a:t> he</a:t>
                      </a:r>
                      <a:r>
                        <a:rPr lang="ru-RU" sz="2400" b="1" dirty="0">
                          <a:solidFill>
                            <a:schemeClr val="accent5"/>
                          </a:solidFill>
                          <a:effectLst/>
                        </a:rPr>
                        <a:t> …. </a:t>
                      </a:r>
                      <a:r>
                        <a:rPr lang="en-US" sz="2400" b="1" dirty="0">
                          <a:solidFill>
                            <a:schemeClr val="accent5"/>
                          </a:solidFill>
                          <a:effectLst/>
                        </a:rPr>
                        <a:t>me somewhere</a:t>
                      </a:r>
                      <a:r>
                        <a:rPr lang="ru-RU" sz="2400" dirty="0">
                          <a:solidFill>
                            <a:schemeClr val="accent5"/>
                          </a:solidFill>
                          <a:effectLst/>
                        </a:rPr>
                        <a:t>. </a:t>
                      </a:r>
                      <a:endParaRPr lang="en-US" sz="2400" dirty="0" smtClean="0">
                        <a:solidFill>
                          <a:schemeClr val="accent5"/>
                        </a:solidFill>
                        <a:effectLst/>
                      </a:endParaRPr>
                    </a:p>
                    <a:p>
                      <a:pPr marL="285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r>
                        <a:rPr lang="ru-RU" sz="2400" dirty="0">
                          <a:effectLst/>
                        </a:rPr>
                        <a:t>Он сказал мне,</a:t>
                      </a:r>
                      <a:r>
                        <a:rPr lang="en-US" sz="2400" dirty="0">
                          <a:effectLst/>
                        </a:rPr>
                        <a:t> </a:t>
                      </a:r>
                      <a:r>
                        <a:rPr lang="ru-RU" sz="2400" dirty="0">
                          <a:effectLst/>
                        </a:rPr>
                        <a:t>что он где-то видел меня.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016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980728"/>
            <a:ext cx="5637010" cy="882119"/>
          </a:xfrm>
        </p:spPr>
        <p:txBody>
          <a:bodyPr/>
          <a:lstStyle/>
          <a:p>
            <a:r>
              <a:rPr lang="ru-RU" dirty="0" smtClean="0"/>
              <a:t>Косвенная речь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4513"/>
            <a:ext cx="7175351" cy="1793167"/>
          </a:xfrm>
        </p:spPr>
        <p:txBody>
          <a:bodyPr/>
          <a:lstStyle/>
          <a:p>
            <a:r>
              <a:rPr lang="en-US" dirty="0" smtClean="0"/>
              <a:t>Reported Speech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701005"/>
              </p:ext>
            </p:extLst>
          </p:nvPr>
        </p:nvGraphicFramePr>
        <p:xfrm>
          <a:off x="467545" y="1794604"/>
          <a:ext cx="8064896" cy="4082668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4026804"/>
                <a:gridCol w="4038092"/>
              </a:tblGrid>
              <a:tr h="174429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Revise</a:t>
                      </a:r>
                      <a:endParaRPr lang="ru-RU" sz="6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words 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grammar tenses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idioms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3837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</a:t>
                      </a:r>
                      <a:endParaRPr lang="ru-RU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en-US" sz="3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en-US" sz="32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ru-RU" sz="32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</a:t>
                      </a:r>
                      <a:r>
                        <a:rPr lang="en-US" sz="3200" b="1" baseline="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reported</a:t>
                      </a:r>
                      <a:r>
                        <a:rPr lang="en-US" sz="3200" b="1" baseline="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32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speech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en-US" sz="3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grammar rules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en-US" sz="3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words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764704"/>
            <a:ext cx="8229600" cy="543346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i="1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i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Прямая речь </a:t>
            </a:r>
            <a:r>
              <a:rPr lang="ru-RU" dirty="0" smtClean="0"/>
              <a:t>– это чьи-либо цитируемые, точные слова. Прямая речь заключается в кавычки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She said: "</a:t>
            </a:r>
            <a:r>
              <a:rPr lang="en-US" b="1" dirty="0" smtClean="0"/>
              <a:t>I can speak</a:t>
            </a:r>
            <a:r>
              <a:rPr lang="en-US" dirty="0" smtClean="0"/>
              <a:t> two foreign languages“.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Косвенная речь </a:t>
            </a:r>
            <a:r>
              <a:rPr lang="ru-RU" dirty="0" smtClean="0"/>
              <a:t>передает точное содержание чьего-либо высказывания, но не точные слова. В косвенной реки кавычки не используются. После глаголов (</a:t>
            </a:r>
            <a:r>
              <a:rPr lang="en-US" dirty="0" smtClean="0"/>
              <a:t>say, tell) </a:t>
            </a:r>
            <a:r>
              <a:rPr lang="ru-RU" dirty="0" smtClean="0"/>
              <a:t>используется или может быть опущено </a:t>
            </a:r>
            <a:r>
              <a:rPr lang="en-US" b="1" dirty="0" smtClean="0"/>
              <a:t>that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She said (</a:t>
            </a:r>
            <a:r>
              <a:rPr lang="en-US" b="1" dirty="0" smtClean="0"/>
              <a:t>that) she could speak</a:t>
            </a:r>
            <a:r>
              <a:rPr lang="en-US" dirty="0" smtClean="0"/>
              <a:t> two foreign languages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Say  </a:t>
            </a:r>
            <a:r>
              <a:rPr lang="ru-RU" dirty="0" smtClean="0"/>
              <a:t>или </a:t>
            </a:r>
            <a:r>
              <a:rPr lang="en-US" dirty="0" smtClean="0"/>
              <a:t>tell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SAY</a:t>
            </a:r>
            <a:r>
              <a:rPr lang="en-US" dirty="0" smtClean="0"/>
              <a:t> – </a:t>
            </a:r>
            <a:r>
              <a:rPr lang="ru-RU" dirty="0" smtClean="0"/>
              <a:t>при отсутствии личного дополнения</a:t>
            </a:r>
          </a:p>
          <a:p>
            <a:pPr>
              <a:buNone/>
            </a:pPr>
            <a:r>
              <a:rPr lang="en-US" dirty="0" smtClean="0"/>
              <a:t>Jack </a:t>
            </a:r>
            <a:r>
              <a:rPr lang="en-US" dirty="0" smtClean="0">
                <a:solidFill>
                  <a:srgbClr val="00B050"/>
                </a:solidFill>
              </a:rPr>
              <a:t>said</a:t>
            </a:r>
            <a:r>
              <a:rPr lang="en-US" dirty="0" smtClean="0"/>
              <a:t> (that) he felt tired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SAY+ to+ </a:t>
            </a:r>
            <a:r>
              <a:rPr lang="ru-RU" dirty="0" smtClean="0">
                <a:solidFill>
                  <a:srgbClr val="FF0000"/>
                </a:solidFill>
              </a:rPr>
              <a:t>дополнение, обозначающее адресата</a:t>
            </a:r>
          </a:p>
          <a:p>
            <a:pPr>
              <a:buNone/>
            </a:pPr>
            <a:r>
              <a:rPr lang="en-US" dirty="0" smtClean="0"/>
              <a:t>Jack </a:t>
            </a:r>
            <a:r>
              <a:rPr lang="en-US" dirty="0" smtClean="0">
                <a:solidFill>
                  <a:srgbClr val="00B050"/>
                </a:solidFill>
              </a:rPr>
              <a:t>said to us </a:t>
            </a:r>
            <a:r>
              <a:rPr lang="en-US" dirty="0" smtClean="0"/>
              <a:t>(that) he felt tired.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TELL + </a:t>
            </a:r>
            <a:r>
              <a:rPr lang="ru-RU" dirty="0" smtClean="0">
                <a:solidFill>
                  <a:srgbClr val="FF0000"/>
                </a:solidFill>
              </a:rPr>
              <a:t>косвенное дополнение (кому)</a:t>
            </a:r>
          </a:p>
          <a:p>
            <a:pPr>
              <a:buNone/>
            </a:pPr>
            <a:r>
              <a:rPr lang="en-US" dirty="0" smtClean="0"/>
              <a:t>Jack </a:t>
            </a:r>
            <a:r>
              <a:rPr lang="en-US" dirty="0" smtClean="0">
                <a:solidFill>
                  <a:srgbClr val="00B050"/>
                </a:solidFill>
              </a:rPr>
              <a:t>told us </a:t>
            </a:r>
            <a:r>
              <a:rPr lang="en-US" dirty="0" smtClean="0"/>
              <a:t>(that) he felt tired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Запомнить!!!!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 l="5819" t="17242" r="49569" b="37931"/>
          <a:stretch>
            <a:fillRect/>
          </a:stretch>
        </p:blipFill>
        <p:spPr bwMode="auto">
          <a:xfrm>
            <a:off x="323528" y="1052736"/>
            <a:ext cx="84249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229600" cy="3816424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В косвенной речи личные/притяжательные местоимения изменяются соответственно значению предложения.</a:t>
            </a:r>
          </a:p>
          <a:p>
            <a:pPr>
              <a:buNone/>
            </a:pPr>
            <a:r>
              <a:rPr lang="en-US" sz="2800" dirty="0" smtClean="0"/>
              <a:t>Peter said, “</a:t>
            </a:r>
            <a:r>
              <a:rPr lang="en-US" sz="2800" dirty="0" smtClean="0">
                <a:solidFill>
                  <a:srgbClr val="FF0000"/>
                </a:solidFill>
              </a:rPr>
              <a:t>I</a:t>
            </a:r>
            <a:r>
              <a:rPr lang="en-US" sz="2800" dirty="0" smtClean="0"/>
              <a:t>’ve lost </a:t>
            </a:r>
            <a:r>
              <a:rPr lang="en-US" sz="2800" dirty="0" smtClean="0">
                <a:solidFill>
                  <a:srgbClr val="00B050"/>
                </a:solidFill>
              </a:rPr>
              <a:t>my </a:t>
            </a:r>
            <a:r>
              <a:rPr lang="en-US" sz="2800" dirty="0" smtClean="0"/>
              <a:t>watch.”</a:t>
            </a:r>
          </a:p>
          <a:p>
            <a:pPr>
              <a:buNone/>
            </a:pPr>
            <a:r>
              <a:rPr lang="en-US" sz="2800" dirty="0" smtClean="0"/>
              <a:t>Peter said (that) </a:t>
            </a:r>
            <a:r>
              <a:rPr lang="en-US" sz="2800" dirty="0" smtClean="0">
                <a:solidFill>
                  <a:srgbClr val="FF0000"/>
                </a:solidFill>
              </a:rPr>
              <a:t>he</a:t>
            </a:r>
            <a:r>
              <a:rPr lang="en-US" sz="2800" dirty="0" smtClean="0"/>
              <a:t> had lost </a:t>
            </a:r>
            <a:r>
              <a:rPr lang="en-US" sz="2800" dirty="0" smtClean="0">
                <a:solidFill>
                  <a:srgbClr val="00B050"/>
                </a:solidFill>
              </a:rPr>
              <a:t>his</a:t>
            </a:r>
            <a:r>
              <a:rPr lang="en-US" sz="2800" dirty="0" smtClean="0"/>
              <a:t> watch.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mestoimeniya-na-anglijsk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545632"/>
            <a:ext cx="4139952" cy="3312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 же меняются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fontAlgn="t"/>
            <a:r>
              <a:rPr lang="en-US" dirty="0" smtClean="0"/>
              <a:t>yesterday – the day before</a:t>
            </a:r>
          </a:p>
          <a:p>
            <a:pPr fontAlgn="t"/>
            <a:r>
              <a:rPr lang="en-US" dirty="0" smtClean="0"/>
              <a:t>tomorrow – the next day</a:t>
            </a:r>
          </a:p>
          <a:p>
            <a:pPr fontAlgn="t"/>
            <a:r>
              <a:rPr lang="en-US" dirty="0" smtClean="0"/>
              <a:t>here – there</a:t>
            </a:r>
          </a:p>
          <a:p>
            <a:pPr fontAlgn="t"/>
            <a:r>
              <a:rPr lang="en-US" dirty="0" smtClean="0"/>
              <a:t>now – then</a:t>
            </a:r>
          </a:p>
          <a:p>
            <a:pPr fontAlgn="t"/>
            <a:r>
              <a:rPr lang="en-US" dirty="0" smtClean="0"/>
              <a:t>today – that day</a:t>
            </a:r>
          </a:p>
          <a:p>
            <a:pPr fontAlgn="t"/>
            <a:r>
              <a:rPr lang="en-US" dirty="0" smtClean="0"/>
              <a:t>ago – before</a:t>
            </a:r>
          </a:p>
          <a:p>
            <a:pPr fontAlgn="t"/>
            <a:r>
              <a:rPr lang="en-US" dirty="0" smtClean="0"/>
              <a:t>this week – that week</a:t>
            </a:r>
          </a:p>
          <a:p>
            <a:pPr fontAlgn="t"/>
            <a:r>
              <a:rPr lang="en-US" dirty="0" smtClean="0"/>
              <a:t>next week – the week after</a:t>
            </a:r>
            <a:endParaRPr lang="ru-RU" dirty="0" smtClean="0"/>
          </a:p>
          <a:p>
            <a:pPr fontAlgn="t"/>
            <a:r>
              <a:rPr lang="en-US" dirty="0" smtClean="0"/>
              <a:t>last week -  the week after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</TotalTime>
  <Words>227</Words>
  <Application>Microsoft Office PowerPoint</Application>
  <PresentationFormat>Экран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Презентация PowerPoint</vt:lpstr>
      <vt:lpstr>Презентация PowerPoint</vt:lpstr>
      <vt:lpstr>Reported Speech</vt:lpstr>
      <vt:lpstr>Презентация PowerPoint</vt:lpstr>
      <vt:lpstr>Say  или tell</vt:lpstr>
      <vt:lpstr>Запомнить!!!!</vt:lpstr>
      <vt:lpstr>Презентация PowerPoint</vt:lpstr>
      <vt:lpstr>Так же меняются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Reported Speech</dc:title>
  <dc:creator>Иван</dc:creator>
  <cp:lastModifiedBy>Дашуля</cp:lastModifiedBy>
  <cp:revision>12</cp:revision>
  <dcterms:created xsi:type="dcterms:W3CDTF">2016-05-10T12:32:40Z</dcterms:created>
  <dcterms:modified xsi:type="dcterms:W3CDTF">2017-09-17T20:09:56Z</dcterms:modified>
</cp:coreProperties>
</file>